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2" r:id="rId2"/>
    <p:sldId id="265" r:id="rId3"/>
    <p:sldId id="266" r:id="rId4"/>
    <p:sldId id="267" r:id="rId5"/>
    <p:sldId id="268" r:id="rId6"/>
    <p:sldId id="283" r:id="rId7"/>
    <p:sldId id="270" r:id="rId8"/>
    <p:sldId id="284" r:id="rId9"/>
    <p:sldId id="289" r:id="rId10"/>
    <p:sldId id="286" r:id="rId11"/>
    <p:sldId id="260" r:id="rId12"/>
    <p:sldId id="296" r:id="rId13"/>
    <p:sldId id="287" r:id="rId14"/>
    <p:sldId id="301" r:id="rId15"/>
    <p:sldId id="294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45D22-590F-4BF5-BD42-74691C59C1E8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6A241-AAF8-4B41-96B4-0DA870EAA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5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3C464-5A5C-433F-8E36-254E902288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2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131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814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76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917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48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47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43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26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DDC0CB-20E5-4532-9D61-7B79A8DD0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91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26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529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3038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3C464-5A5C-433F-8E36-254E902288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86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8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9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9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4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3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6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6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58CB3DE-7E85-4BD9-93AE-0951D26D61A6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00F98DE-23AF-412F-AA26-25C2ED82A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42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ids2018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22105F-BA70-435A-87FB-ECA1336CC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882377"/>
            <a:ext cx="7475220" cy="327293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THAB0108LB</a:t>
            </a:r>
            <a:b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solidFill>
                  <a:schemeClr val="tx1"/>
                </a:solidFill>
              </a:rPr>
              <a:t>Superiority of paclitaxel compared to either bleomycin/vincristine or etoposide as initial chemotherapy for advanced AIDS-KS in resource-limited settings: A multinational randomized trial of the ACTG and the AIDS Malignancy Consortium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000" dirty="0"/>
            </a:b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3D989AB-98C3-44AB-A6F0-97C53FB35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50" y="3869635"/>
            <a:ext cx="6575895" cy="1801960"/>
          </a:xfrm>
        </p:spPr>
        <p:txBody>
          <a:bodyPr>
            <a:normAutofit/>
          </a:bodyPr>
          <a:lstStyle/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July 26, 2018</a:t>
            </a:r>
          </a:p>
          <a:p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AIDS 2018">
            <a:hlinkClick r:id="rId2" tooltip="AIDS 2018"/>
            <a:extLst>
              <a:ext uri="{FF2B5EF4-FFF2-40B4-BE49-F238E27FC236}">
                <a16:creationId xmlns:a16="http://schemas.microsoft.com/office/drawing/2014/main" id="{6DEB9323-34DC-4EA6-92A3-B2340E201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95" y="3960992"/>
            <a:ext cx="22860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9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18E7-A5FC-4F14-8A15-32C7195DF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14451"/>
            <a:ext cx="7406640" cy="638666"/>
          </a:xfrm>
        </p:spPr>
        <p:txBody>
          <a:bodyPr>
            <a:normAutofit/>
          </a:bodyPr>
          <a:lstStyle/>
          <a:p>
            <a:r>
              <a:rPr lang="en-US" sz="2400" dirty="0"/>
              <a:t>Study Timeline</a:t>
            </a:r>
            <a:endParaRPr lang="en-GB" sz="2400" dirty="0"/>
          </a:p>
        </p:txBody>
      </p:sp>
      <p:sp>
        <p:nvSpPr>
          <p:cNvPr id="8" name="Right Arrow 7"/>
          <p:cNvSpPr/>
          <p:nvPr/>
        </p:nvSpPr>
        <p:spPr>
          <a:xfrm>
            <a:off x="517359" y="1416719"/>
            <a:ext cx="8355932" cy="3994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21" name="TextBox 20"/>
          <p:cNvSpPr txBox="1"/>
          <p:nvPr/>
        </p:nvSpPr>
        <p:spPr>
          <a:xfrm rot="18648842">
            <a:off x="4297288" y="3635298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Mar-2016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836675" y="3140233"/>
            <a:ext cx="0" cy="4941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8648842">
            <a:off x="2646438" y="3704132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Oct-2013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254532" y="3034265"/>
            <a:ext cx="0" cy="571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46438" y="2654726"/>
            <a:ext cx="12333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First Accrual</a:t>
            </a:r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517359" y="3413961"/>
            <a:ext cx="83559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2485" y="2565248"/>
            <a:ext cx="143228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DSMB #3</a:t>
            </a:r>
          </a:p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ET arm closed</a:t>
            </a:r>
          </a:p>
        </p:txBody>
      </p:sp>
      <p:sp>
        <p:nvSpPr>
          <p:cNvPr id="24" name="TextBox 23"/>
          <p:cNvSpPr txBox="1"/>
          <p:nvPr/>
        </p:nvSpPr>
        <p:spPr>
          <a:xfrm rot="18648842">
            <a:off x="6223021" y="3679154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Mar-2018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779732" y="3124391"/>
            <a:ext cx="0" cy="509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49085" y="2575400"/>
            <a:ext cx="162479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DSMB #6</a:t>
            </a:r>
          </a:p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Accrual closed</a:t>
            </a:r>
          </a:p>
        </p:txBody>
      </p:sp>
      <p:sp>
        <p:nvSpPr>
          <p:cNvPr id="27" name="TextBox 26"/>
          <p:cNvSpPr txBox="1"/>
          <p:nvPr/>
        </p:nvSpPr>
        <p:spPr>
          <a:xfrm rot="18648842">
            <a:off x="221584" y="3608464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Oct-2010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781553" y="3036359"/>
            <a:ext cx="0" cy="571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0531" y="2714315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Protocol v1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44579" y="3295037"/>
            <a:ext cx="0" cy="312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20420" y="3034267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Protocol v2</a:t>
            </a:r>
          </a:p>
        </p:txBody>
      </p:sp>
      <p:sp>
        <p:nvSpPr>
          <p:cNvPr id="33" name="TextBox 32"/>
          <p:cNvSpPr txBox="1"/>
          <p:nvPr/>
        </p:nvSpPr>
        <p:spPr>
          <a:xfrm rot="18648842">
            <a:off x="1181552" y="3626510"/>
            <a:ext cx="1233333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50" dirty="0">
                <a:solidFill>
                  <a:srgbClr val="000000"/>
                </a:solidFill>
                <a:latin typeface="Corbel" panose="020B0503020204020204"/>
              </a:rPr>
              <a:t>Aug-2012</a:t>
            </a:r>
          </a:p>
        </p:txBody>
      </p:sp>
      <p:sp>
        <p:nvSpPr>
          <p:cNvPr id="36" name="5-Point Star 35"/>
          <p:cNvSpPr/>
          <p:nvPr/>
        </p:nvSpPr>
        <p:spPr>
          <a:xfrm>
            <a:off x="3093516" y="3224346"/>
            <a:ext cx="339177" cy="287782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50" name="5-Point Star 49"/>
          <p:cNvSpPr/>
          <p:nvPr/>
        </p:nvSpPr>
        <p:spPr>
          <a:xfrm>
            <a:off x="6610145" y="3251785"/>
            <a:ext cx="339177" cy="28778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195" y="4197112"/>
            <a:ext cx="5134926" cy="19620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14313" indent="-214313" defTabSz="457200">
              <a:buFontTx/>
              <a:buChar char="-"/>
            </a:pPr>
            <a:endParaRPr lang="en-US" sz="1350" dirty="0">
              <a:solidFill>
                <a:srgbClr val="000000"/>
              </a:solidFill>
              <a:latin typeface="Corbel" panose="020B0503020204020204"/>
            </a:endParaRPr>
          </a:p>
          <a:p>
            <a:pPr marL="214313" indent="-214313" defTabSz="457200">
              <a:buFontTx/>
              <a:buChar char="-"/>
            </a:pPr>
            <a:r>
              <a:rPr lang="en-US" sz="1350" dirty="0">
                <a:solidFill>
                  <a:srgbClr val="000000"/>
                </a:solidFill>
                <a:latin typeface="Corbel" panose="020B0503020204020204"/>
              </a:rPr>
              <a:t>Based on analysis of the first 118 participants, DSMB recommended closure of ET arm based on primary endpoint analysis</a:t>
            </a:r>
          </a:p>
          <a:p>
            <a:pPr defTabSz="457200"/>
            <a:endParaRPr lang="en-US" sz="1350" dirty="0">
              <a:solidFill>
                <a:srgbClr val="000000"/>
              </a:solidFill>
              <a:latin typeface="Corbel" panose="020B0503020204020204"/>
            </a:endParaRPr>
          </a:p>
          <a:p>
            <a:pPr marL="214313" indent="-214313" defTabSz="457200">
              <a:buFontTx/>
              <a:buChar char="-"/>
            </a:pPr>
            <a:r>
              <a:rPr lang="en-US" sz="1350" dirty="0">
                <a:solidFill>
                  <a:srgbClr val="000000"/>
                </a:solidFill>
                <a:latin typeface="Corbel" panose="020B0503020204020204"/>
              </a:rPr>
              <a:t>Study revised as a 2-arm comparison with sample size of 386 with 80% power to demonstrate NI assuming true PFS rate in each arm is 65%</a:t>
            </a:r>
          </a:p>
          <a:p>
            <a:pPr marL="214313" indent="-214313" defTabSz="457200">
              <a:buFontTx/>
              <a:buChar char="-"/>
            </a:pPr>
            <a:endParaRPr lang="en-US" sz="1350" dirty="0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6454" y="1185396"/>
            <a:ext cx="5134926" cy="196207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14313" indent="-214313" defTabSz="457200">
              <a:buFontTx/>
              <a:buChar char="-"/>
            </a:pPr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  <a:p>
            <a:pPr marL="214313" indent="-214313" defTabSz="457200">
              <a:buFontTx/>
              <a:buChar char="-"/>
            </a:pPr>
            <a:r>
              <a:rPr lang="en-US" sz="1350" dirty="0">
                <a:solidFill>
                  <a:srgbClr val="FFFFFF"/>
                </a:solidFill>
                <a:latin typeface="Corbel" panose="020B0503020204020204"/>
              </a:rPr>
              <a:t>Based on analysis of 257 participants (67% of planned total) randomized to the two remaining study arms, DSMB recommended stopping the study</a:t>
            </a:r>
          </a:p>
          <a:p>
            <a:pPr marL="214313" indent="-214313" defTabSz="457200">
              <a:buFontTx/>
              <a:buChar char="-"/>
            </a:pPr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  <a:p>
            <a:pPr marL="214313" indent="-214313" defTabSz="457200">
              <a:buFontTx/>
              <a:buChar char="-"/>
            </a:pPr>
            <a:r>
              <a:rPr lang="en-US" sz="1350" dirty="0">
                <a:solidFill>
                  <a:srgbClr val="FFFFFF"/>
                </a:solidFill>
                <a:latin typeface="Corbel" panose="020B0503020204020204"/>
              </a:rPr>
              <a:t>Included analyses predicting final results of the study if enrollment and follow-up continued as planned for different assumptions about future data, and further supported by Step 3 response </a:t>
            </a:r>
          </a:p>
          <a:p>
            <a:pPr defTabSz="457200"/>
            <a:endParaRPr lang="en-US" sz="1350" dirty="0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4667089" y="3251785"/>
            <a:ext cx="339177" cy="28778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77487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0" grpId="0" animBg="1"/>
      <p:bldP spid="3" grpId="0" animBg="1"/>
      <p:bldP spid="3" grpId="1" animBg="1"/>
      <p:bldP spid="30" grpId="0" animBg="1"/>
      <p:bldP spid="30" grpId="1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BFB0-5809-4349-91F4-9231DFC8B7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61963"/>
            <a:ext cx="7407275" cy="47466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Baseline Characteristics</a:t>
            </a:r>
            <a:endParaRPr lang="en-GB" sz="28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2491BE-480A-4B25-9647-E3B9FB05DB3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5036" y="1018575"/>
          <a:ext cx="7940231" cy="5457877"/>
        </p:xfrm>
        <a:graphic>
          <a:graphicData uri="http://schemas.openxmlformats.org/drawingml/2006/table">
            <a:tbl>
              <a:tblPr firstRow="1" firstCol="1" bandRow="1"/>
              <a:tblGrid>
                <a:gridCol w="2250779">
                  <a:extLst>
                    <a:ext uri="{9D8B030D-6E8A-4147-A177-3AD203B41FA5}">
                      <a16:colId xmlns:a16="http://schemas.microsoft.com/office/drawing/2014/main" val="4065665501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314660839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2606731510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3777863706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1592985692"/>
                    </a:ext>
                  </a:extLst>
                </a:gridCol>
              </a:tblGrid>
              <a:tr h="46256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RANDOMIZED TREATMENT ARM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PARTICIPANTS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N=316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2185332"/>
                  </a:ext>
                </a:extLst>
              </a:tr>
              <a:tr h="667440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 + ART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BV + ART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N=125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PTX + ART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N=132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1618034"/>
                  </a:ext>
                </a:extLst>
              </a:tr>
              <a:tr h="415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Women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67011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(31, 42)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(30, 42)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(31, 40)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(31, 41)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29435"/>
                  </a:ext>
                </a:extLst>
              </a:tr>
              <a:tr h="397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KPS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 90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80838"/>
                  </a:ext>
                </a:extLst>
              </a:tr>
              <a:tr h="4471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Visceral KS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47704"/>
                  </a:ext>
                </a:extLst>
              </a:tr>
              <a:tr h="4072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KS-associated Edema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55504"/>
                  </a:ext>
                </a:extLst>
              </a:tr>
              <a:tr h="4072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Oral KS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052511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CD4 count (cells/mm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194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(99, 318)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(134, 369)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232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(125, 348)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228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(120, 362)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932244"/>
                  </a:ext>
                </a:extLst>
              </a:tr>
              <a:tr h="4936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HIV VL &lt; 400 c/mL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21%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869277"/>
                  </a:ext>
                </a:extLst>
              </a:tr>
              <a:tr h="4936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</a:t>
                      </a:r>
                      <a:r>
                        <a:rPr lang="en-GB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Regimen:  EFV/FTC/TDF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92%</a:t>
                      </a: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39532" marR="395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9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01D7-05EE-4855-89A5-CB7D9853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8" y="554645"/>
            <a:ext cx="7691212" cy="737447"/>
          </a:xfrm>
        </p:spPr>
        <p:txBody>
          <a:bodyPr>
            <a:normAutofit/>
          </a:bodyPr>
          <a:lstStyle/>
          <a:p>
            <a:r>
              <a:rPr lang="en-GB" sz="2800" b="1" dirty="0"/>
              <a:t>Progression-free survival by treatment group </a:t>
            </a:r>
            <a:br>
              <a:rPr lang="en-GB" sz="2400" b="1" dirty="0"/>
            </a:br>
            <a:r>
              <a:rPr lang="en-GB" sz="1700" dirty="0"/>
              <a:t>(numbers of participants as of the time of the last DSMB review prior to arm closure)</a:t>
            </a:r>
            <a:r>
              <a:rPr lang="en-GB" sz="1700" b="1" dirty="0"/>
              <a:t> </a:t>
            </a:r>
            <a:endParaRPr lang="en-GB" sz="17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940693-571C-44F6-ADAA-3BAA889A7F6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645" y="1747649"/>
            <a:ext cx="5172184" cy="38801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4560" y="3617948"/>
            <a:ext cx="1353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b="1" dirty="0">
                <a:solidFill>
                  <a:srgbClr val="00B050"/>
                </a:solidFill>
                <a:latin typeface="Corbel" panose="020B0503020204020204"/>
              </a:rPr>
              <a:t>PTX + ART</a:t>
            </a:r>
          </a:p>
          <a:p>
            <a:pPr algn="r" defTabSz="457200"/>
            <a:r>
              <a:rPr lang="en-US" b="1" dirty="0">
                <a:solidFill>
                  <a:srgbClr val="2832F8"/>
                </a:solidFill>
                <a:latin typeface="Corbel" panose="020B0503020204020204"/>
              </a:rPr>
              <a:t>BV + ART</a:t>
            </a:r>
            <a:endParaRPr lang="en-US" b="1" dirty="0">
              <a:solidFill>
                <a:srgbClr val="FF0000"/>
              </a:solidFill>
              <a:latin typeface="Corbel" panose="020B0503020204020204"/>
            </a:endParaRPr>
          </a:p>
          <a:p>
            <a:pPr algn="r" defTabSz="457200"/>
            <a:r>
              <a:rPr lang="en-US" b="1" dirty="0">
                <a:solidFill>
                  <a:srgbClr val="FF0000"/>
                </a:solidFill>
                <a:latin typeface="Corbel" panose="020B0503020204020204"/>
              </a:rPr>
              <a:t>ET + 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5369" y="3918032"/>
            <a:ext cx="575885" cy="323165"/>
          </a:xfrm>
          <a:prstGeom prst="rect">
            <a:avLst/>
          </a:prstGeom>
          <a:solidFill>
            <a:srgbClr val="F2DBDB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5369" y="3320915"/>
            <a:ext cx="575885" cy="323165"/>
          </a:xfrm>
          <a:prstGeom prst="rect">
            <a:avLst/>
          </a:prstGeom>
          <a:solidFill>
            <a:srgbClr val="DBE5F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1500" b="1" dirty="0">
                <a:solidFill>
                  <a:srgbClr val="2832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5369" y="2824079"/>
            <a:ext cx="575885" cy="323165"/>
          </a:xfrm>
          <a:prstGeom prst="rect">
            <a:avLst/>
          </a:prstGeom>
          <a:solidFill>
            <a:srgbClr val="EAF1DD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141DF-09F2-4B62-AFD3-24A6E6EBCAA7}"/>
              </a:ext>
            </a:extLst>
          </p:cNvPr>
          <p:cNvSpPr txBox="1">
            <a:spLocks/>
          </p:cNvSpPr>
          <p:nvPr/>
        </p:nvSpPr>
        <p:spPr>
          <a:xfrm>
            <a:off x="5901489" y="3803730"/>
            <a:ext cx="3025942" cy="1961388"/>
          </a:xfrm>
          <a:prstGeom prst="rect">
            <a:avLst/>
          </a:prstGeom>
          <a:solidFill>
            <a:srgbClr val="FF0000"/>
          </a:solidFill>
        </p:spPr>
        <p:txBody>
          <a:bodyPr vert="horz" lIns="68580" tIns="34290" rIns="68580" bIns="34290" rtlCol="0" anchor="ctr">
            <a:normAutofit fontScale="62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>
              <a:buClr>
                <a:srgbClr val="A6B727"/>
              </a:buClr>
              <a:buNone/>
            </a:pPr>
            <a:r>
              <a:rPr lang="en-US" sz="2325" dirty="0">
                <a:solidFill>
                  <a:srgbClr val="FFFFFF"/>
                </a:solidFill>
                <a:latin typeface="Calibri" panose="020F0502020204030204" pitchFamily="34" charset="0"/>
              </a:rPr>
              <a:t>-39.4% PFS difference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srgbClr val="FFFFFF"/>
                </a:solidFill>
                <a:latin typeface="Calibri" panose="020F0502020204030204" pitchFamily="34" charset="0"/>
              </a:rPr>
              <a:t>More than -25% team threshold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srgbClr val="FFFFFF"/>
                </a:solidFill>
                <a:latin typeface="Calibri" panose="020F0502020204030204" pitchFamily="34" charset="0"/>
              </a:rPr>
              <a:t>Consistent trend over time that ET worse than PTX 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srgbClr val="FFFFFF"/>
                </a:solidFill>
                <a:latin typeface="Calibri" panose="020F0502020204030204" pitchFamily="34" charset="0"/>
              </a:rPr>
              <a:t>CI for difference almost excludes zero difference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srgbClr val="FFFFFF"/>
                </a:solidFill>
                <a:latin typeface="Calibri" panose="020F0502020204030204" pitchFamily="34" charset="0"/>
              </a:rPr>
              <a:t>Prediction showed low chance of showing NI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27141DF-09F2-4B62-AFD3-24A6E6EBCAA7}"/>
              </a:ext>
            </a:extLst>
          </p:cNvPr>
          <p:cNvSpPr txBox="1">
            <a:spLocks/>
          </p:cNvSpPr>
          <p:nvPr/>
        </p:nvSpPr>
        <p:spPr>
          <a:xfrm>
            <a:off x="5901492" y="1818130"/>
            <a:ext cx="3025941" cy="1962794"/>
          </a:xfrm>
          <a:prstGeom prst="rect">
            <a:avLst/>
          </a:prstGeom>
          <a:solidFill>
            <a:srgbClr val="2832F8"/>
          </a:solidFill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>
              <a:buClr>
                <a:srgbClr val="A6B727"/>
              </a:buClr>
              <a:buNone/>
            </a:pPr>
            <a:r>
              <a:rPr lang="en-US" sz="1950" dirty="0">
                <a:solidFill>
                  <a:srgbClr val="FFFFFF"/>
                </a:solidFill>
                <a:latin typeface="Calibri" panose="020F0502020204030204" pitchFamily="34" charset="0"/>
              </a:rPr>
              <a:t>-20% PFS difference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FFFFFF"/>
                </a:solidFill>
                <a:latin typeface="Calibri" panose="020F0502020204030204" pitchFamily="34" charset="0"/>
              </a:rPr>
              <a:t>CI for difference excludes zero difference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FFFFFF"/>
                </a:solidFill>
                <a:latin typeface="Calibri" panose="020F0502020204030204" pitchFamily="34" charset="0"/>
              </a:rPr>
              <a:t>Prediction showed low chance of showing NI and current result unlikely to change </a:t>
            </a:r>
          </a:p>
          <a:p>
            <a:pPr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FFFFFF"/>
                </a:solidFill>
                <a:latin typeface="Calibri" panose="020F0502020204030204" pitchFamily="34" charset="0"/>
              </a:rPr>
              <a:t>Ad-hoc summary showed better response with PTX as second-line therapy than BV</a:t>
            </a:r>
            <a:endParaRPr lang="en-GB" sz="1650" dirty="0">
              <a:solidFill>
                <a:srgbClr val="A6B727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9584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6426-2DD0-4FF7-A37E-61F398A9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68" y="724142"/>
            <a:ext cx="7569264" cy="51140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Targeted Toxicities (Grade 3 or higher) on Step 1</a:t>
            </a:r>
            <a:endParaRPr lang="en-GB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0D6DB5-D0EB-4F5A-A3F0-7B040B98BAC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87370" y="1481560"/>
          <a:ext cx="7474383" cy="4684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6855">
                  <a:extLst>
                    <a:ext uri="{9D8B030D-6E8A-4147-A177-3AD203B41FA5}">
                      <a16:colId xmlns:a16="http://schemas.microsoft.com/office/drawing/2014/main" val="3760103555"/>
                    </a:ext>
                  </a:extLst>
                </a:gridCol>
                <a:gridCol w="1704792">
                  <a:extLst>
                    <a:ext uri="{9D8B030D-6E8A-4147-A177-3AD203B41FA5}">
                      <a16:colId xmlns:a16="http://schemas.microsoft.com/office/drawing/2014/main" val="2951778806"/>
                    </a:ext>
                  </a:extLst>
                </a:gridCol>
                <a:gridCol w="1866368">
                  <a:extLst>
                    <a:ext uri="{9D8B030D-6E8A-4147-A177-3AD203B41FA5}">
                      <a16:colId xmlns:a16="http://schemas.microsoft.com/office/drawing/2014/main" val="2967056121"/>
                    </a:ext>
                  </a:extLst>
                </a:gridCol>
                <a:gridCol w="1866368">
                  <a:extLst>
                    <a:ext uri="{9D8B030D-6E8A-4147-A177-3AD203B41FA5}">
                      <a16:colId xmlns:a16="http://schemas.microsoft.com/office/drawing/2014/main" val="1856992590"/>
                    </a:ext>
                  </a:extLst>
                </a:gridCol>
              </a:tblGrid>
              <a:tr h="45929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Event Type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r>
                        <a:rPr lang="en-US" sz="1800" b="1" cap="all">
                          <a:latin typeface="Calibri" panose="020F0502020204030204" pitchFamily="34" charset="0"/>
                        </a:rPr>
                        <a:t>Randomized</a:t>
                      </a:r>
                      <a:r>
                        <a:rPr lang="en-US" sz="1800" b="1" cap="all" baseline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cap="all">
                          <a:latin typeface="Calibri" panose="020F0502020204030204" pitchFamily="34" charset="0"/>
                        </a:rPr>
                        <a:t>Treatment Arm</a:t>
                      </a:r>
                      <a:endParaRPr lang="en-GB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664785"/>
                  </a:ext>
                </a:extLst>
              </a:tr>
              <a:tr h="656215">
                <a:tc v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Calibri" panose="020F0502020204030204" pitchFamily="34" charset="0"/>
                        </a:rPr>
                        <a:t>ET + ART</a:t>
                      </a:r>
                    </a:p>
                    <a:p>
                      <a:pPr algn="ctr"/>
                      <a:r>
                        <a:rPr lang="en-US" sz="1800" b="1">
                          <a:latin typeface="Calibri" panose="020F0502020204030204" pitchFamily="34" charset="0"/>
                        </a:rPr>
                        <a:t>N=59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BV + ART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N=125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PTX + ART</a:t>
                      </a:r>
                    </a:p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N=132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93897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Neutropenia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12%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11%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11%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33383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9%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5%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09891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Thrombocytopenia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46651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Dyspnea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0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33088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Sensory Neuropathy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0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0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92213"/>
                  </a:ext>
                </a:extLst>
              </a:tr>
              <a:tr h="45929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Infections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18%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16%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45036"/>
                  </a:ext>
                </a:extLst>
              </a:tr>
              <a:tr h="310838">
                <a:tc gridSpan="4">
                  <a:txBody>
                    <a:bodyPr/>
                    <a:lstStyle/>
                    <a:p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23809"/>
                  </a:ext>
                </a:extLst>
              </a:tr>
              <a:tr h="47018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Death by week 48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12%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16%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9%</a:t>
                      </a:r>
                      <a:endParaRPr lang="en-GB" sz="18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304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89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D5AD82-1333-4666-B052-18D59CA2AF7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5" y="2012951"/>
            <a:ext cx="4225925" cy="3170237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AA5D154-784C-40B2-8CF1-3E6BDBC941E2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4"/>
          <a:stretch>
            <a:fillRect/>
          </a:stretch>
        </p:blipFill>
        <p:spPr>
          <a:xfrm>
            <a:off x="4651047" y="2017713"/>
            <a:ext cx="4219575" cy="3165475"/>
          </a:xfrm>
          <a:prstGeom prst="rect">
            <a:avLst/>
          </a:prstGeom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7E5250-A1AD-42C7-9C23-03389CEC19B1}"/>
              </a:ext>
            </a:extLst>
          </p:cNvPr>
          <p:cNvSpPr txBox="1"/>
          <p:nvPr/>
        </p:nvSpPr>
        <p:spPr>
          <a:xfrm>
            <a:off x="4043935" y="5721893"/>
            <a:ext cx="1353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b="1" dirty="0">
                <a:solidFill>
                  <a:srgbClr val="2832F8"/>
                </a:solidFill>
                <a:latin typeface="Corbel" panose="020B0503020204020204"/>
              </a:rPr>
              <a:t>BV + ART</a:t>
            </a:r>
            <a:endParaRPr lang="en-US" b="1" dirty="0">
              <a:solidFill>
                <a:srgbClr val="FF0000"/>
              </a:solidFill>
              <a:latin typeface="Corbel" panose="020B0503020204020204"/>
            </a:endParaRPr>
          </a:p>
          <a:p>
            <a:pPr algn="r" defTabSz="457200"/>
            <a:r>
              <a:rPr lang="en-US" b="1" dirty="0">
                <a:solidFill>
                  <a:srgbClr val="FF0000"/>
                </a:solidFill>
                <a:latin typeface="Corbel" panose="020B0503020204020204"/>
              </a:rPr>
              <a:t>ET + ART</a:t>
            </a:r>
          </a:p>
          <a:p>
            <a:pPr algn="r" defTabSz="457200"/>
            <a:r>
              <a:rPr lang="en-US" b="1" dirty="0">
                <a:solidFill>
                  <a:srgbClr val="00B050"/>
                </a:solidFill>
                <a:latin typeface="Corbel" panose="020B0503020204020204"/>
              </a:rPr>
              <a:t>PTX + 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F322A7-9727-4F60-911B-1EF123078E73}"/>
              </a:ext>
            </a:extLst>
          </p:cNvPr>
          <p:cNvSpPr txBox="1"/>
          <p:nvPr/>
        </p:nvSpPr>
        <p:spPr>
          <a:xfrm>
            <a:off x="1085881" y="486531"/>
            <a:ext cx="2958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2400" b="1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CD4 Count Changes – </a:t>
            </a:r>
          </a:p>
          <a:p>
            <a:pPr algn="ctr" defTabSz="457200"/>
            <a:r>
              <a:rPr lang="en-GB" sz="2400" b="1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 (IQR) </a:t>
            </a:r>
            <a:endParaRPr lang="en-GB" sz="1350" dirty="0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1A274-95C3-4733-B5C8-D8A97189F5C6}"/>
              </a:ext>
            </a:extLst>
          </p:cNvPr>
          <p:cNvSpPr txBox="1"/>
          <p:nvPr/>
        </p:nvSpPr>
        <p:spPr>
          <a:xfrm>
            <a:off x="5501253" y="514397"/>
            <a:ext cx="2991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2400" b="1" dirty="0">
                <a:solidFill>
                  <a:srgbClr val="A6B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HIV-RNA Suppression </a:t>
            </a:r>
          </a:p>
          <a:p>
            <a:pPr algn="ctr" defTabSz="457200"/>
            <a:r>
              <a:rPr lang="en-GB" sz="2400" b="1" dirty="0">
                <a:solidFill>
                  <a:srgbClr val="A6B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(VL &lt;50 copies/ml)</a:t>
            </a:r>
            <a:endParaRPr lang="en-GB" sz="1350" dirty="0">
              <a:solidFill>
                <a:srgbClr val="000000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55345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DAE6-4831-400C-A2C4-DA754B8A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247" y="530250"/>
            <a:ext cx="7406640" cy="5758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Conclusions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4224-0A4F-47E3-9EFD-67C90054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837" y="1428544"/>
            <a:ext cx="8585463" cy="4819117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PTX + ART established as a SOC for initial treatment of advanced AIDS-KS in RLS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Increased PFS compared to oral ET+ART or BV+ART.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Similar adverse event profiles of the 3 regimens.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Similar profiles for CD4 count recovery and HIV-RNA suppression.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Additional secondary analyses to include components of the primary endpoint, QoL, viral and cellular gene expression, cellular and humoral markers of immune function and activation, PK interaction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substudy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Possible cost-effectiveness analysis to further inform drug policy.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Need to improve cancer therapeutic infrastructure and accessibility of essential chemotherapeutic agents in RLS.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800" dirty="0"/>
          </a:p>
        </p:txBody>
      </p:sp>
      <p:pic>
        <p:nvPicPr>
          <p:cNvPr id="4" name="Picture 4" descr="ACTG_logo_2007_color">
            <a:extLst>
              <a:ext uri="{FF2B5EF4-FFF2-40B4-BE49-F238E27FC236}">
                <a16:creationId xmlns:a16="http://schemas.microsoft.com/office/drawing/2014/main" id="{CC59A87E-33E7-40F2-8CC5-1933A8826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6204" y="6119392"/>
            <a:ext cx="1045369" cy="4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642062-1B7B-4332-A3F5-7DDAC5AB16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108" y="5925209"/>
            <a:ext cx="1312278" cy="56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8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DEC6-26E0-4E27-B8B7-C35071F0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389" y="345118"/>
            <a:ext cx="7406640" cy="4321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Acknowledgments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6F83-1B8A-49E3-9287-13956B6B1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131" y="945362"/>
            <a:ext cx="3566160" cy="5347504"/>
          </a:xfrm>
        </p:spPr>
        <p:txBody>
          <a:bodyPr>
            <a:normAutofit lnSpcReduction="10000"/>
          </a:bodyPr>
          <a:lstStyle/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Statisticians (SDAC)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Carlee Moser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Roy Matining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Scott Evans</a:t>
            </a:r>
          </a:p>
          <a:p>
            <a:pPr marL="3429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Protocol Vice-Chairs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om Campbell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atrick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MacPhail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ill Wachsman</a:t>
            </a:r>
          </a:p>
          <a:p>
            <a:pPr marL="3429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FSTRF Data Manager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Stephanie Caruso</a:t>
            </a:r>
          </a:p>
          <a:p>
            <a:pPr marL="3429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Protocol Specialists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Lara Hosey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Jennifer Rothenberg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Sean McCarthy</a:t>
            </a:r>
          </a:p>
          <a:p>
            <a:pPr marL="3429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DAIDS Medical Officer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Catherine Godfrey</a:t>
            </a:r>
          </a:p>
          <a:p>
            <a:pPr marL="3429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Director, AIDS Cancer Clinical Program, NCI/OHAM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Mostafa Nokta</a:t>
            </a:r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GB" dirty="0"/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7AE9D-43D8-47EF-8F15-0E16653C3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8947" y="945362"/>
            <a:ext cx="3566160" cy="5567520"/>
          </a:xfrm>
        </p:spPr>
        <p:txBody>
          <a:bodyPr>
            <a:normAutofit lnSpcReduction="10000"/>
          </a:bodyPr>
          <a:lstStyle/>
          <a:p>
            <a:pPr marL="3429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Lead Site Investigators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Agnes Moses (Lilongwe)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Wadzanai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Samaneka (Harare)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Mulinda Nyirenda (Blantyre)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Naftali Busakhala (Eldoret)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Henriette Burger (Cape Town)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Noluthando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Mwelase (Johannesburg)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Brenda Hoagland (Rio)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Josphat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Kosgei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(Kericho)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Jackson Orem (Kampala) 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Vincent Otieno (Kisumu)</a:t>
            </a:r>
          </a:p>
          <a:p>
            <a:pPr marL="3429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Rosie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Mngqibisa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(Durban)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Pharmaceutical Support  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Bristol-Myers Squibb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Gilead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Merck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Grant support 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UM1CA121947 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UM1AI068636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1AI068634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US" dirty="0"/>
          </a:p>
          <a:p>
            <a:pPr marL="34290" indent="0">
              <a:spcBef>
                <a:spcPts val="0"/>
              </a:spcBef>
              <a:buNone/>
            </a:pPr>
            <a:endParaRPr lang="en-US" b="1" dirty="0"/>
          </a:p>
          <a:p>
            <a:pPr marL="34290" indent="0">
              <a:spcBef>
                <a:spcPts val="0"/>
              </a:spcBef>
              <a:buNone/>
            </a:pPr>
            <a:endParaRPr lang="en-US" b="1" dirty="0"/>
          </a:p>
          <a:p>
            <a:pPr marL="34290" indent="0">
              <a:spcBef>
                <a:spcPts val="0"/>
              </a:spcBef>
              <a:buNone/>
            </a:pPr>
            <a:endParaRPr lang="en-US" b="1" dirty="0"/>
          </a:p>
          <a:p>
            <a:pPr marL="34290" indent="0">
              <a:buNone/>
            </a:pP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FFE30-54C3-4412-9834-F4E21FB9DF06}"/>
              </a:ext>
            </a:extLst>
          </p:cNvPr>
          <p:cNvSpPr txBox="1"/>
          <p:nvPr/>
        </p:nvSpPr>
        <p:spPr>
          <a:xfrm>
            <a:off x="898895" y="5955177"/>
            <a:ext cx="774600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" defTabSz="457200">
              <a:buClr>
                <a:srgbClr val="DF5327"/>
              </a:buClr>
            </a:pPr>
            <a:r>
              <a:rPr lang="en-US" sz="1650" b="1" dirty="0">
                <a:solidFill>
                  <a:srgbClr val="A6B727">
                    <a:lumMod val="75000"/>
                  </a:srgbClr>
                </a:solidFill>
                <a:latin typeface="Corbel" panose="020B0503020204020204"/>
              </a:rPr>
              <a:t>Special Thanks to: </a:t>
            </a:r>
            <a:r>
              <a:rPr lang="en-US" sz="1650" dirty="0">
                <a:solidFill>
                  <a:srgbClr val="A6B727">
                    <a:lumMod val="75000"/>
                  </a:srgbClr>
                </a:solidFill>
                <a:latin typeface="Corbel" panose="020B0503020204020204"/>
              </a:rPr>
              <a:t>Tim Wilkin; GCAB; AMC CAB; CRS Leaders, The Participants!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C654AC-63DA-4837-B1F5-80ECD08F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957" y="235271"/>
            <a:ext cx="1165641" cy="49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ACTG_logo_2007_color">
            <a:extLst>
              <a:ext uri="{FF2B5EF4-FFF2-40B4-BE49-F238E27FC236}">
                <a16:creationId xmlns:a16="http://schemas.microsoft.com/office/drawing/2014/main" id="{3AF54BCA-3E69-452A-9B9D-D9C4CF54D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0248" y="212194"/>
            <a:ext cx="1121796" cy="44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84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585" y="1314450"/>
            <a:ext cx="8011650" cy="196046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500" b="1" dirty="0"/>
            </a:br>
            <a:br>
              <a:rPr lang="en-US" sz="1500" b="1" dirty="0"/>
            </a:br>
            <a:br>
              <a:rPr lang="en-US" sz="1500" b="1" dirty="0"/>
            </a:b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 Randomized Comparison of Three Chemotherapy Regimens as an Adjunct to Antiretroviral Therapy for Treatment of Advanced AIDS-KS in Resource-Limited Settings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29622" y="3583088"/>
            <a:ext cx="7404653" cy="267984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20000"/>
              </a:spcBef>
              <a:buClr>
                <a:schemeClr val="bg2"/>
              </a:buClr>
              <a:buSzPct val="75000"/>
              <a:buNone/>
            </a:pP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Chairs</a:t>
            </a:r>
          </a:p>
          <a:p>
            <a:pPr marL="0" indent="0" algn="ctr">
              <a:spcBef>
                <a:spcPct val="20000"/>
              </a:spcBef>
              <a:buClr>
                <a:schemeClr val="bg2"/>
              </a:buClr>
              <a:buSzPct val="75000"/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Margaret Borok (University of Zimbabwe)</a:t>
            </a:r>
          </a:p>
          <a:p>
            <a:pPr marL="0" indent="0" algn="ctr">
              <a:spcBef>
                <a:spcPct val="20000"/>
              </a:spcBef>
              <a:buClr>
                <a:schemeClr val="bg2"/>
              </a:buClr>
              <a:buSzPct val="75000"/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Susan Krown (AIDS Malignancy Consortium)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4701" y="1428750"/>
            <a:ext cx="250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/>
              </a:rPr>
              <a:t>A5263/AMC-066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9501" y="554355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6" name="Picture 4" descr="ACTG_logo_2007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1866" y="5988575"/>
            <a:ext cx="1045369" cy="4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0F12475-31E2-4FDE-8377-761C33C22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236" y="5871260"/>
            <a:ext cx="1312977" cy="56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265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B1A2-0A44-41F8-B162-CD81D91E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674" y="596822"/>
            <a:ext cx="7406640" cy="61038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Background &amp; Rationale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D4B0-2C28-4A0E-8646-495BB306A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663" y="1493812"/>
            <a:ext cx="7404653" cy="443242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AIDS/KS contributes to morbidity and mortality in resource-limited settings (RLS) where HIV and KSHV co-infection is common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AIDS/KS presents from mild to advanced disease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ART is essential treatment for all stages of AIDS/KS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Systemic chemotherapy indicated for advanced-stage (T1) AIDS/KS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No evidence-based SOC in RLS to guide optimal use of chemotherapy with ART 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well-designed clinical study is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48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23F6-B9B1-4846-9265-6D7BF348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14451"/>
            <a:ext cx="7406640" cy="681086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Factors influencing selection of chemotherapy include: </a:t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76EAA-DABB-4A69-AAD7-F93FE6DCC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3" y="1995537"/>
            <a:ext cx="7404653" cy="3433714"/>
          </a:xfrm>
        </p:spPr>
        <p:txBody>
          <a:bodyPr/>
          <a:lstStyle/>
          <a:p>
            <a:pPr lvl="1"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Anti-tumor activity (response rate, duration)</a:t>
            </a:r>
          </a:p>
          <a:p>
            <a:pPr lvl="1"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Effects on QoL (relief of KS-associated signs and symptoms, drug-related toxicities, adherence)</a:t>
            </a:r>
          </a:p>
          <a:p>
            <a:pPr lvl="1"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Potential drug-drug interactions </a:t>
            </a:r>
          </a:p>
          <a:p>
            <a:pPr lvl="1"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Ease of administration (oral vs intravenous) </a:t>
            </a:r>
          </a:p>
          <a:p>
            <a:pPr lvl="1"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Cost (may vary over time and in different settings)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1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E41B-81CE-4180-A88B-981ED0B2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50" y="658807"/>
            <a:ext cx="7406640" cy="525545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Potential Benefits and Risks of Different Regimens</a:t>
            </a:r>
            <a:endParaRPr lang="en-GB" sz="2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EEBC02-C55B-4629-8A0C-C2221EE10FD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1886" y="1184352"/>
          <a:ext cx="8032831" cy="456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403">
                  <a:extLst>
                    <a:ext uri="{9D8B030D-6E8A-4147-A177-3AD203B41FA5}">
                      <a16:colId xmlns:a16="http://schemas.microsoft.com/office/drawing/2014/main" val="3318525118"/>
                    </a:ext>
                  </a:extLst>
                </a:gridCol>
                <a:gridCol w="3134696">
                  <a:extLst>
                    <a:ext uri="{9D8B030D-6E8A-4147-A177-3AD203B41FA5}">
                      <a16:colId xmlns:a16="http://schemas.microsoft.com/office/drawing/2014/main" val="1041676615"/>
                    </a:ext>
                  </a:extLst>
                </a:gridCol>
                <a:gridCol w="2860732">
                  <a:extLst>
                    <a:ext uri="{9D8B030D-6E8A-4147-A177-3AD203B41FA5}">
                      <a16:colId xmlns:a16="http://schemas.microsoft.com/office/drawing/2014/main" val="2828972042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r>
                        <a:rPr lang="en-US" sz="1600" dirty="0"/>
                        <a:t>Drug Regimen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Benefits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Risks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9140333"/>
                  </a:ext>
                </a:extLst>
              </a:tr>
              <a:tr h="865750">
                <a:tc>
                  <a:txBody>
                    <a:bodyPr/>
                    <a:lstStyle/>
                    <a:p>
                      <a:r>
                        <a:rPr lang="en-US" sz="1600" dirty="0"/>
                        <a:t>Etoposide (ET)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Oral administration</a:t>
                      </a:r>
                    </a:p>
                    <a:p>
                      <a:r>
                        <a:rPr lang="en-US" sz="1600" dirty="0"/>
                        <a:t>Activity against KS in pre-ART era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Neutropenia</a:t>
                      </a:r>
                    </a:p>
                    <a:p>
                      <a:r>
                        <a:rPr lang="en-US" sz="1600" dirty="0"/>
                        <a:t>Secondary leukemia/</a:t>
                      </a:r>
                    </a:p>
                    <a:p>
                      <a:r>
                        <a:rPr lang="en-US" sz="1600" dirty="0"/>
                        <a:t>myelodysplasia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89110200"/>
                  </a:ext>
                </a:extLst>
              </a:tr>
              <a:tr h="1604032">
                <a:tc>
                  <a:txBody>
                    <a:bodyPr/>
                    <a:lstStyle/>
                    <a:p>
                      <a:r>
                        <a:rPr lang="en-US" sz="1600" dirty="0"/>
                        <a:t>Bleomycin + Vincristine (BV)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 regimen in RLS - familiarity   with use</a:t>
                      </a:r>
                    </a:p>
                    <a:p>
                      <a:r>
                        <a:rPr lang="en-US" sz="1600" dirty="0"/>
                        <a:t>Minimal/mild hematologic toxicity</a:t>
                      </a:r>
                    </a:p>
                    <a:p>
                      <a:r>
                        <a:rPr lang="en-US" sz="1600" dirty="0"/>
                        <a:t>Inexpensive and widely available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Pulmonary toxicity (B)</a:t>
                      </a:r>
                    </a:p>
                    <a:p>
                      <a:r>
                        <a:rPr lang="en-US" sz="1600" dirty="0"/>
                        <a:t>Cutaneous toxicity (B)</a:t>
                      </a:r>
                    </a:p>
                    <a:p>
                      <a:r>
                        <a:rPr lang="en-US" sz="1600" dirty="0"/>
                        <a:t>Peripheral neuropathy (V)</a:t>
                      </a:r>
                    </a:p>
                    <a:p>
                      <a:r>
                        <a:rPr lang="en-US" sz="1600" dirty="0"/>
                        <a:t>Vesicant (V)</a:t>
                      </a:r>
                    </a:p>
                    <a:p>
                      <a:r>
                        <a:rPr lang="en-US" sz="1600" dirty="0"/>
                        <a:t>Infusion reactions (B)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2221302"/>
                  </a:ext>
                </a:extLst>
              </a:tr>
              <a:tr h="1604032">
                <a:tc>
                  <a:txBody>
                    <a:bodyPr/>
                    <a:lstStyle/>
                    <a:p>
                      <a:r>
                        <a:rPr lang="en-US" sz="1600" dirty="0"/>
                        <a:t>Paclitaxel (PTX)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U.S. FDA-approved for this indication</a:t>
                      </a:r>
                    </a:p>
                    <a:p>
                      <a:r>
                        <a:rPr lang="en-US" sz="1600" dirty="0"/>
                        <a:t>Standard regimen in high-resource settings (usually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line)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Peripheral neuropathy</a:t>
                      </a:r>
                    </a:p>
                    <a:p>
                      <a:r>
                        <a:rPr lang="en-US" sz="1600" dirty="0"/>
                        <a:t>Neutropenia</a:t>
                      </a:r>
                    </a:p>
                    <a:p>
                      <a:r>
                        <a:rPr lang="en-US" sz="1600" dirty="0"/>
                        <a:t>Premedication to prevent hypersensitivity reactions</a:t>
                      </a:r>
                    </a:p>
                    <a:p>
                      <a:r>
                        <a:rPr lang="en-US" sz="1600" dirty="0"/>
                        <a:t>Special filters for administration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3478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EFAEAE6-10B2-4DB9-8927-98AD941DE616}"/>
              </a:ext>
            </a:extLst>
          </p:cNvPr>
          <p:cNvSpPr txBox="1"/>
          <p:nvPr/>
        </p:nvSpPr>
        <p:spPr>
          <a:xfrm>
            <a:off x="1172414" y="5959025"/>
            <a:ext cx="71317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350" dirty="0">
                <a:solidFill>
                  <a:srgbClr val="000000"/>
                </a:solidFill>
                <a:latin typeface="Corbel" panose="020B0503020204020204"/>
              </a:rPr>
              <a:t>All available as generics.  All are included in 2017 WHO Model List of Essential Medicines.</a:t>
            </a:r>
          </a:p>
          <a:p>
            <a:pPr algn="ctr" defTabSz="457200"/>
            <a:r>
              <a:rPr lang="en-US" sz="1350" dirty="0">
                <a:solidFill>
                  <a:srgbClr val="000000"/>
                </a:solidFill>
                <a:latin typeface="Corbel" panose="020B0503020204020204"/>
              </a:rPr>
              <a:t>All have potential DDIs with ART </a:t>
            </a:r>
            <a:endParaRPr lang="en-GB" sz="1350" dirty="0">
              <a:solidFill>
                <a:srgbClr val="000000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88219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405" y="434508"/>
            <a:ext cx="5715000" cy="62865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Study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59" y="1157469"/>
            <a:ext cx="7836061" cy="506636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Prospective, randomized, active-controlled, three-arm clinical trial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Compare three regimens of chemotherapy + ART for treatment of advanced AIDS-KS in resource-limited setting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Oral etoposide (ET) + ART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Bleomycin and Vincristine (BV) + ART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Paclitaxel (PTX) + ART</a:t>
            </a:r>
          </a:p>
          <a:p>
            <a:pPr>
              <a:buClr>
                <a:schemeClr val="accent2"/>
              </a:buClr>
            </a:pP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Noninferiority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  demonstrating clinical efficacy rate in the investigational arms is within 15% of the efficacy rate in the PTX+ART arm.</a:t>
            </a:r>
          </a:p>
          <a:p>
            <a:pPr>
              <a:buClr>
                <a:schemeClr val="accent2"/>
              </a:buCl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Original sample size of 706 gave 88% power to demonstrate NI assuming true PFS rate in each arm is 65%.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 defTabSz="457200"/>
            <a:endParaRPr lang="en-US" dirty="0">
              <a:solidFill>
                <a:srgbClr val="A6B727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715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45D6-D8F6-4256-B3B2-CF062298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72" y="624710"/>
            <a:ext cx="7406640" cy="52814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Eligibility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BB58-F81E-4D65-B1AF-E6D4E3FA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81" y="1319514"/>
            <a:ext cx="7567424" cy="4913778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Adults (≥18) with confirmed HIV infection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Limited(28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42 days) or no prior ART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Biopsy diagnostic of KS reviewed by study-approved pathologist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No prior KS treatment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Advanced KS stage (T1), i.e. any of the following: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symptomatic tumor-associated edema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tumor ulceration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extensive oral KS 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gastrointestinal KS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KS in any other non-nodal visceral organ (e.g., lung) 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Measurable cutaneous lesions</a:t>
            </a:r>
          </a:p>
          <a:p>
            <a:pPr>
              <a:buClr>
                <a:schemeClr val="accent2"/>
              </a:buClr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Adequate hematologic, hepatic, renal, pulmonary function; KPS ≥60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6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032690" y="257298"/>
            <a:ext cx="1384623" cy="14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685584" rIns="685584" bIns="514188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>
              <a:defRPr/>
            </a:pPr>
            <a:endParaRPr lang="en-US" sz="1350">
              <a:solidFill>
                <a:srgbClr val="000000"/>
              </a:solidFill>
              <a:latin typeface="Corbel" panose="020B050302020402020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15" y="-121611"/>
            <a:ext cx="7346462" cy="676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8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C249-27B2-4BA5-BC8B-0B077755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277" y="505213"/>
            <a:ext cx="7406640" cy="73103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Statistical Considerations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141DF-09F2-4B62-AFD3-24A6E6EBC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9" y="1236245"/>
            <a:ext cx="8511733" cy="5116545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Primary Endpoint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Progression Free Survival (PFS) through week 48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Defined as: lack of KS progression, death, entry to another step, or loss to follow-up</a:t>
            </a:r>
          </a:p>
          <a:p>
            <a:pPr lvl="1">
              <a:buClr>
                <a:schemeClr val="accent2"/>
              </a:buClr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Primary Analysis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Construct 95% CI for difference in PFS rates between treatment arms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Examine if CI excludes 15% NI margin</a:t>
            </a:r>
          </a:p>
          <a:p>
            <a:pPr lvl="1">
              <a:buClr>
                <a:schemeClr val="accent2"/>
              </a:buClr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Interim Analyses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Treatment arms compared at all DSMB reviews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CI size based on available statistical information (e.g., 33% statistical information = 99.98% CI)</a:t>
            </a:r>
          </a:p>
          <a:p>
            <a:pPr lvl="1">
              <a:buClr>
                <a:schemeClr val="accent2"/>
              </a:buClr>
            </a:pPr>
            <a:r>
              <a:rPr lang="en-US" sz="1950" dirty="0">
                <a:solidFill>
                  <a:schemeClr val="accent1">
                    <a:lumMod val="50000"/>
                  </a:schemeClr>
                </a:solidFill>
              </a:rPr>
              <a:t>Predicted Interval Plots used to assess power at the end of the study given current trends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284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1320</Words>
  <Application>Microsoft Office PowerPoint</Application>
  <PresentationFormat>On-screen Show (4:3)</PresentationFormat>
  <Paragraphs>310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Verdana</vt:lpstr>
      <vt:lpstr>Basis</vt:lpstr>
      <vt:lpstr>ABSTRACT THAB0108LB  Superiority of paclitaxel compared to either bleomycin/vincristine or etoposide as initial chemotherapy for advanced AIDS-KS in resource-limited settings: A multinational randomized trial of the ACTG and the AIDS Malignancy Consortium  </vt:lpstr>
      <vt:lpstr>   A Randomized Comparison of Three Chemotherapy Regimens as an Adjunct to Antiretroviral Therapy for Treatment of Advanced AIDS-KS in Resource-Limited Settings</vt:lpstr>
      <vt:lpstr>Background &amp; Rationale</vt:lpstr>
      <vt:lpstr>Factors influencing selection of chemotherapy include:  </vt:lpstr>
      <vt:lpstr>Potential Benefits and Risks of Different Regimens</vt:lpstr>
      <vt:lpstr>Study Overview</vt:lpstr>
      <vt:lpstr>Eligibility</vt:lpstr>
      <vt:lpstr>PowerPoint Presentation</vt:lpstr>
      <vt:lpstr>Statistical Considerations</vt:lpstr>
      <vt:lpstr>Study Timeline</vt:lpstr>
      <vt:lpstr>Baseline Characteristics</vt:lpstr>
      <vt:lpstr>Progression-free survival by treatment group  (numbers of participants as of the time of the last DSMB review prior to arm closure) </vt:lpstr>
      <vt:lpstr>Targeted Toxicities (Grade 3 or higher) on Step 1</vt:lpstr>
      <vt:lpstr>PowerPoint Presentation</vt:lpstr>
      <vt:lpstr>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THAB0108LB  Superiority of paclitaxel compared to either bleomycin/vincristine or etoposide as initial chemotherapy for advanced AIDS-KS in resource-limited settings: A multinational randomized trial of the ACTG and the AIDS Malignancy Consortium  </dc:title>
  <dc:creator>SEK</dc:creator>
  <cp:lastModifiedBy>SEK</cp:lastModifiedBy>
  <cp:revision>2</cp:revision>
  <dcterms:created xsi:type="dcterms:W3CDTF">2018-07-25T05:05:40Z</dcterms:created>
  <dcterms:modified xsi:type="dcterms:W3CDTF">2018-07-25T05:10:29Z</dcterms:modified>
</cp:coreProperties>
</file>